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94" r:id="rId5"/>
    <p:sldId id="293" r:id="rId6"/>
    <p:sldId id="309" r:id="rId7"/>
    <p:sldId id="295" r:id="rId8"/>
    <p:sldId id="296" r:id="rId9"/>
    <p:sldId id="300" r:id="rId10"/>
    <p:sldId id="301" r:id="rId11"/>
    <p:sldId id="322" r:id="rId12"/>
    <p:sldId id="310" r:id="rId13"/>
    <p:sldId id="311" r:id="rId14"/>
    <p:sldId id="330" r:id="rId15"/>
    <p:sldId id="331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FDE2"/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60"/>
  </p:normalViewPr>
  <p:slideViewPr>
    <p:cSldViewPr snapToGrid="0">
      <p:cViewPr varScale="1">
        <p:scale>
          <a:sx n="82" d="100"/>
          <a:sy n="82" d="100"/>
        </p:scale>
        <p:origin x="372" y="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rana\Documents\finalxlprojec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[finalxlproject.xlsx]ChildSxRa!PivotTable2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bg1"/>
                </a:solidFill>
              </a:rPr>
              <a:t>Top 10 Cities with best Child Sex Ratio</a:t>
            </a:r>
          </a:p>
        </c:rich>
      </c:tx>
      <c:layout>
        <c:manualLayout>
          <c:xMode val="edge"/>
          <c:yMode val="edge"/>
          <c:x val="0.26979841878691407"/>
          <c:y val="6.3209886374629945E-2"/>
        </c:manualLayout>
      </c:layout>
      <c:overlay val="0"/>
      <c:spPr>
        <a:solidFill>
          <a:schemeClr val="accent3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chemeClr val="tx1"/>
            </a:solidFill>
            <a:ln>
              <a:solidFill>
                <a:schemeClr val="dk1">
                  <a:lumMod val="25000"/>
                  <a:lumOff val="75000"/>
                </a:schemeClr>
              </a:solidFill>
            </a:ln>
            <a:effectLst/>
          </c:spPr>
          <c:txPr>
            <a:bodyPr rot="0" spcFirstLastPara="1" vertOverflow="clip" horzOverflow="clip" vert="horz" wrap="square" lIns="36576" tIns="18288" rIns="36576" bIns="18288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downArrow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2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3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4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10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13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14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15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16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chemeClr val="tx1"/>
            </a:solidFill>
            <a:ln>
              <a:solidFill>
                <a:schemeClr val="dk1">
                  <a:lumMod val="25000"/>
                  <a:lumOff val="75000"/>
                </a:schemeClr>
              </a:solidFill>
            </a:ln>
            <a:effectLst/>
          </c:spPr>
          <c:txPr>
            <a:bodyPr rot="0" spcFirstLastPara="1" vertOverflow="clip" horzOverflow="clip" vert="horz" wrap="square" lIns="36576" tIns="18288" rIns="36576" bIns="18288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downArrow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7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18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19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20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21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22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23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24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25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26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27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28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chemeClr val="tx1"/>
            </a:solidFill>
            <a:ln>
              <a:solidFill>
                <a:schemeClr val="dk1">
                  <a:lumMod val="25000"/>
                  <a:lumOff val="75000"/>
                </a:schemeClr>
              </a:solidFill>
            </a:ln>
            <a:effectLst/>
          </c:spPr>
          <c:txPr>
            <a:bodyPr rot="0" spcFirstLastPara="1" vertOverflow="clip" horzOverflow="clip" vert="horz" wrap="square" lIns="36576" tIns="18288" rIns="36576" bIns="18288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downArrow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9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30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31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32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33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34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35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36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37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38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  <c:pivotFmt>
        <c:idx val="39"/>
        <c:spPr>
          <a:solidFill>
            <a:schemeClr val="accent1"/>
          </a:solidFill>
          <a:ln w="25400">
            <a:solidFill>
              <a:schemeClr val="tx2">
                <a:lumMod val="50000"/>
              </a:schemeClr>
            </a:solidFill>
          </a:ln>
          <a:effectLst/>
          <a:sp3d contourW="25400">
            <a:contourClr>
              <a:schemeClr val="tx2">
                <a:lumMod val="50000"/>
              </a:schemeClr>
            </a:contourClr>
          </a:sp3d>
        </c:spPr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1.2949807904446727E-2"/>
          <c:y val="0.15018782728438931"/>
          <c:w val="0.93259794865138057"/>
          <c:h val="0.67674126900737197"/>
        </c:manualLayout>
      </c:layout>
      <c:bar3DChart>
        <c:barDir val="col"/>
        <c:grouping val="clustered"/>
        <c:varyColors val="1"/>
        <c:ser>
          <c:idx val="0"/>
          <c:order val="0"/>
          <c:tx>
            <c:strRef>
              <c:f>ChildSxRa!$B$3</c:f>
              <c:strCache>
                <c:ptCount val="1"/>
                <c:pt idx="0">
                  <c:v>Total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CE3B-4393-A836-BA44E089FC1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CE3B-4393-A836-BA44E089FC1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CE3B-4393-A836-BA44E089FC1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CE3B-4393-A836-BA44E089FC1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CE3B-4393-A836-BA44E089FC1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CE3B-4393-A836-BA44E089FC14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D-CE3B-4393-A836-BA44E089FC14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F-CE3B-4393-A836-BA44E089FC14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1-CE3B-4393-A836-BA44E089FC14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3-CE3B-4393-A836-BA44E089FC14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5-CE3B-4393-A836-BA44E089FC14}"/>
              </c:ext>
            </c:extLst>
          </c:dPt>
          <c:dLbls>
            <c:spPr>
              <a:solidFill>
                <a:schemeClr val="tx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downArrow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ChildSxRa!$A$4:$A$14</c:f>
              <c:strCache>
                <c:ptCount val="11"/>
                <c:pt idx="0">
                  <c:v>Aurangabad </c:v>
                </c:pt>
                <c:pt idx="1">
                  <c:v>Bally </c:v>
                </c:pt>
                <c:pt idx="2">
                  <c:v>Nagaon </c:v>
                </c:pt>
                <c:pt idx="3">
                  <c:v>Tambaram </c:v>
                </c:pt>
                <c:pt idx="4">
                  <c:v>Robertson Pet </c:v>
                </c:pt>
                <c:pt idx="5">
                  <c:v>Guwahati </c:v>
                </c:pt>
                <c:pt idx="6">
                  <c:v>Eluru </c:v>
                </c:pt>
                <c:pt idx="7">
                  <c:v>Puducherry </c:v>
                </c:pt>
                <c:pt idx="8">
                  <c:v>Aizawl </c:v>
                </c:pt>
                <c:pt idx="9">
                  <c:v>Kumbakonam </c:v>
                </c:pt>
                <c:pt idx="10">
                  <c:v>Kolar </c:v>
                </c:pt>
              </c:strCache>
            </c:strRef>
          </c:cat>
          <c:val>
            <c:numRef>
              <c:f>ChildSxRa!$B$4:$B$14</c:f>
              <c:numCache>
                <c:formatCode>General</c:formatCode>
                <c:ptCount val="11"/>
                <c:pt idx="0">
                  <c:v>1752</c:v>
                </c:pt>
                <c:pt idx="1">
                  <c:v>1185</c:v>
                </c:pt>
                <c:pt idx="2">
                  <c:v>1043</c:v>
                </c:pt>
                <c:pt idx="3">
                  <c:v>1019</c:v>
                </c:pt>
                <c:pt idx="4">
                  <c:v>1013</c:v>
                </c:pt>
                <c:pt idx="5">
                  <c:v>1009</c:v>
                </c:pt>
                <c:pt idx="6">
                  <c:v>1003</c:v>
                </c:pt>
                <c:pt idx="7">
                  <c:v>993</c:v>
                </c:pt>
                <c:pt idx="8">
                  <c:v>989</c:v>
                </c:pt>
                <c:pt idx="9">
                  <c:v>985</c:v>
                </c:pt>
                <c:pt idx="10">
                  <c:v>985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CE3B-4393-A836-BA44E089FC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048635504"/>
        <c:axId val="416459952"/>
        <c:axId val="0"/>
      </c:bar3DChart>
      <c:catAx>
        <c:axId val="2048635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459952"/>
        <c:crosses val="autoZero"/>
        <c:auto val="1"/>
        <c:lblAlgn val="ctr"/>
        <c:lblOffset val="100"/>
        <c:noMultiLvlLbl val="0"/>
      </c:catAx>
      <c:valAx>
        <c:axId val="416459952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48635504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BEE-1FDA-4F57-947F-5759FA6ABC55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8C659-3DDB-48CB-A056-6A658A161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44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noProof="0" smtClean="0"/>
              <a:t>5/25/2023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s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5/25/2023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79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202246-9B90-4CE1-AAF1-3328E51AE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43DF42B-5E6A-409A-A205-0B59AE5FBD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530301" y="1690689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7A202D-9C81-48E9-AC0B-E4DDE20AE14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88689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7076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5/25/2023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0506441-775A-4D93-ADE3-695C86D669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30301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00A08C-FA2D-44B5-9451-63F193A3E7B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888689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A8F9540-8D26-4ADA-88E6-B9A742232C2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37076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D7801BA-80A8-4F2C-90C8-155E6210A85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7634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99C7ED62-8CE2-417B-9E03-DB47D419110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99246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28">
            <a:extLst>
              <a:ext uri="{FF2B5EF4-FFF2-40B4-BE49-F238E27FC236}">
                <a16:creationId xmlns:a16="http://schemas.microsoft.com/office/drawing/2014/main" id="{96383197-4013-4D5E-BF47-64BD2386A4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6282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Picture Placeholder 28">
            <a:extLst>
              <a:ext uri="{FF2B5EF4-FFF2-40B4-BE49-F238E27FC236}">
                <a16:creationId xmlns:a16="http://schemas.microsoft.com/office/drawing/2014/main" id="{B2568099-B430-4F70-A248-1840860FFEE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634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28">
            <a:extLst>
              <a:ext uri="{FF2B5EF4-FFF2-40B4-BE49-F238E27FC236}">
                <a16:creationId xmlns:a16="http://schemas.microsoft.com/office/drawing/2014/main" id="{82A0F640-3653-4074-BEAA-B09FF6E0B39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99246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28">
            <a:extLst>
              <a:ext uri="{FF2B5EF4-FFF2-40B4-BE49-F238E27FC236}">
                <a16:creationId xmlns:a16="http://schemas.microsoft.com/office/drawing/2014/main" id="{1723BD4F-261F-418F-B763-09039D2CA7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6282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7104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5/25/2023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5339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5/25/2023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99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noProof="0" smtClean="0"/>
              <a:t>5/25/2023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noProof="0" smtClean="0"/>
              <a:t>5/25/2023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5/25/2023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5/25/2023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noProof="0" smtClean="0"/>
              <a:t>5/25/2023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noProof="0" smtClean="0"/>
              <a:t>5/25/2023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noProof="0" smtClean="0"/>
              <a:t>5/25/2023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5/25/2023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5/25/2023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9097-5C37-4B85-A02F-D89652CD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76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400" dirty="0"/>
              <a:t>CENSUS DECODED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D4CC3-451A-45E9-A714-A8F79445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ABF3B-BA95-4AC0-B430-A3BD0627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23" y="2004790"/>
            <a:ext cx="5985847" cy="4066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CFBE7B-3E36-491E-8CAA-098983D62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944" y="2037108"/>
            <a:ext cx="3493311" cy="34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46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801F3-8247-418E-AFE9-074362903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95239-E923-4405-903D-1B050C771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b="1" dirty="0"/>
              <a:t>Delhi is the most preferred city for women education as it has the highest no. of females graduating from its colleges, that is 1011097 females.</a:t>
            </a:r>
          </a:p>
          <a:p>
            <a:endParaRPr lang="en-IN" sz="3200" b="1" dirty="0"/>
          </a:p>
          <a:p>
            <a:r>
              <a:rPr lang="en-IN" sz="3200" b="1" dirty="0"/>
              <a:t>Cities other than Delhi preferred for female education are Mumbai, Bengaluru, Hyderabad, Chennai, Kolkata, Ahmedabad, Lucknow, and Jaipur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449AA-A64B-4BF2-BA6B-9ABCD0CB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10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3141E-3BF1-48F9-8F75-68F40F6F7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600" y="111124"/>
            <a:ext cx="2933700" cy="18335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0466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4CE2-D7A8-4F55-861B-077E46006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Which city emphasizes most on the education of children?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A3B5AD-7C9C-45EF-923D-847EDF4CF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222" y="1690688"/>
            <a:ext cx="8257735" cy="49492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2B259-4233-452A-8228-86F01397C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3650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EFE4-8D53-4B01-9FDF-2E0DA937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BD886-AB35-46DC-A952-3AD49472C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b="1" dirty="0"/>
              <a:t>Aurangabad in Maharashtra emphasize most on education of children with highest effective literacy rate.</a:t>
            </a:r>
          </a:p>
          <a:p>
            <a:endParaRPr lang="en-IN" sz="3200" b="1" dirty="0"/>
          </a:p>
          <a:p>
            <a:r>
              <a:rPr lang="en-IN" sz="3200" b="1" dirty="0"/>
              <a:t>Other cities followed by Aurangabad are Aizawl, Kochi, Thrissur, Kozhikode, Alappauzha, Kharadha, Nagercoil, Alandur, and North Barrackpore.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5740A-4A39-4290-90D4-99AE0816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12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FF018-D104-4534-9D04-8CE4FC28F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520" y="-221229"/>
            <a:ext cx="3568280" cy="1714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83101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DD144-EBCB-47A8-B45A-02E38D8E6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603"/>
            <a:ext cx="10515600" cy="1325563"/>
          </a:xfrm>
        </p:spPr>
        <p:txBody>
          <a:bodyPr/>
          <a:lstStyle/>
          <a:p>
            <a:r>
              <a:rPr lang="en-IN" dirty="0"/>
              <a:t>How many graduates are there in the top 10 most populous cities?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802D54-8841-4AE8-B2E2-BFCBCF2E1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noProof="0" smtClean="0"/>
              <a:t>13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C053D-AA28-484C-8C01-0BC942C36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3357"/>
            <a:ext cx="10345809" cy="45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62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8379B-BAF8-495F-B699-4B21FF168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IN" dirty="0"/>
              <a:t>Conclusion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521AC9-41EE-4A59-9F97-007083526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b="1" dirty="0"/>
              <a:t>Greater Mumbai is the most populated city but still Delhi has more graduates than Mumbai. This shows that educational institutional in Delhi are better than Mumbai.</a:t>
            </a:r>
          </a:p>
          <a:p>
            <a:pPr marL="0" indent="0">
              <a:buNone/>
            </a:pPr>
            <a:endParaRPr lang="en-US" sz="3200" b="1" dirty="0"/>
          </a:p>
          <a:p>
            <a:r>
              <a:rPr lang="en-US" sz="3200" b="1" dirty="0"/>
              <a:t>Surat also being in ‘Top 10 most populous city’ still has less no of graduates compared to other populous cities.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199E8A-3E63-4375-AD82-ECD4A4C29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EE24B5-652C-4DB5-B7C3-B5BBEC1280B1}" type="slidenum">
              <a:rPr lang="en-US" noProof="0" smtClean="0"/>
              <a:pPr>
                <a:spcAft>
                  <a:spcPts val="600"/>
                </a:spcAft>
              </a:pPr>
              <a:t>14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EE3C7-5E38-4170-8113-9DC4CF58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600" y="111124"/>
            <a:ext cx="2933700" cy="18335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20924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D855D-E6A3-4F1F-9E76-0019A2F35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Comparison of Male and Female population across different states.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829FF-4A57-460D-B9C1-E2FFD8B8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15</a:t>
            </a:fld>
            <a:endParaRPr lang="en-US" noProof="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00B0904-2EAB-4380-BD30-AC33F029D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687" y="1799771"/>
            <a:ext cx="10247084" cy="449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95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58189-02C7-4A25-976F-2CF1EACAD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64710-0BC7-4259-A65F-8712C0C07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126"/>
            <a:ext cx="10515600" cy="4351338"/>
          </a:xfrm>
        </p:spPr>
        <p:txBody>
          <a:bodyPr>
            <a:normAutofit/>
          </a:bodyPr>
          <a:lstStyle/>
          <a:p>
            <a:r>
              <a:rPr lang="en-IN" sz="2800" b="1" dirty="0"/>
              <a:t>Tamil Nadu has almost similar ratio of male and female population that is 6957.3K and 6922.1K respectively.</a:t>
            </a:r>
          </a:p>
          <a:p>
            <a:endParaRPr lang="en-IN" sz="2800" b="1" dirty="0"/>
          </a:p>
          <a:p>
            <a:pPr marL="0" indent="0">
              <a:buNone/>
            </a:pPr>
            <a:endParaRPr lang="en-IN" sz="2800" b="1" dirty="0"/>
          </a:p>
          <a:p>
            <a:r>
              <a:rPr lang="en-IN" sz="2800" b="1" dirty="0"/>
              <a:t>  Maharashtra has a uneven no. of male and female population with a difference of 22,01,336‬ people.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72564-17A3-4665-BB1A-59F26F2CA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16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40BAE4-61E1-4151-9499-3E8BDEED1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0" y="24606"/>
            <a:ext cx="3810000" cy="2006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37724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32C80-3E66-4B98-A014-4385FE22C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Which are the top 10 Indian cities with the best child sex ratio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1C6EA-1D8C-4CD1-BAC8-5CFB63260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17</a:t>
            </a:fld>
            <a:endParaRPr lang="en-US" noProof="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A00C6F9-2BC6-486D-A84C-65B898153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1423971"/>
              </p:ext>
            </p:extLst>
          </p:nvPr>
        </p:nvGraphicFramePr>
        <p:xfrm>
          <a:off x="838200" y="1825624"/>
          <a:ext cx="10515600" cy="4856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61720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7978-75E0-4ECA-867A-B7DBC91E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DB5F9-9772-40EE-AB60-EC116F217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b="1" dirty="0"/>
              <a:t>Aurangabad in Maharashtra has the best child sex ratio that is 1752 followed by Bally, Nagaon, Tambram, Robertson Pet, Guwahati, Eluru, Puducherry and Kolar.</a:t>
            </a:r>
          </a:p>
          <a:p>
            <a:pPr marL="0" indent="0">
              <a:buNone/>
            </a:pPr>
            <a:endParaRPr lang="en-IN" sz="3200" b="1" dirty="0"/>
          </a:p>
          <a:p>
            <a:r>
              <a:rPr lang="en-IN" sz="3200" b="1" dirty="0"/>
              <a:t>Most of the city with best child sex ratio are from South India.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559A7-3C23-465A-A466-81FCED91B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18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2DE0A-B6F9-4CC4-9F41-8A0603A43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122" y="111125"/>
            <a:ext cx="3568280" cy="1714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48913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AD99-A1A0-4F41-820B-FE072738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Comparison of male vs female graduates in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43590-829C-4CEF-A589-3EA91B597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19</a:t>
            </a:fld>
            <a:endParaRPr lang="en-US" noProof="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3E6F6F-749E-436E-B524-6277B161C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85" y="1690688"/>
            <a:ext cx="10515599" cy="44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8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3E0143-7035-4D7D-AA67-DB4D48F1A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42" y="-79859"/>
            <a:ext cx="6015758" cy="3710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728125-2814-498F-A3A2-B7E128BC5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34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4400" dirty="0"/>
              <a:t>What is Data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37307-B1A0-40F7-B51D-2422CDB39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27330"/>
            <a:ext cx="8941905" cy="435133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6"/>
                </a:solidFill>
              </a:rPr>
              <a:t>Data analysis</a:t>
            </a:r>
            <a:r>
              <a:rPr lang="en-US" sz="4800" dirty="0">
                <a:solidFill>
                  <a:schemeClr val="accent6"/>
                </a:solidFill>
              </a:rPr>
              <a:t> is a process of inspecting, cleansing, transforming and modeling </a:t>
            </a:r>
            <a:r>
              <a:rPr lang="en-US" sz="4800" b="1" dirty="0">
                <a:solidFill>
                  <a:schemeClr val="accent6"/>
                </a:solidFill>
              </a:rPr>
              <a:t>data</a:t>
            </a:r>
            <a:r>
              <a:rPr lang="en-US" sz="4800" dirty="0">
                <a:solidFill>
                  <a:schemeClr val="accent6"/>
                </a:solidFill>
              </a:rPr>
              <a:t> with the goal of discovering useful information.</a:t>
            </a: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DD265-24D7-4125-83C5-0AEFA98B7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3817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3FA9E-CA19-4608-BEC9-401E876A0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244C4-5B8F-4E60-9E87-4E894587D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0296"/>
            <a:ext cx="10515600" cy="4351338"/>
          </a:xfrm>
        </p:spPr>
        <p:txBody>
          <a:bodyPr>
            <a:normAutofit/>
          </a:bodyPr>
          <a:lstStyle/>
          <a:p>
            <a:r>
              <a:rPr lang="en-IN" sz="3600" b="1" dirty="0"/>
              <a:t>In Kerala there are more no. of female graduates than male graduates that is 244967 and 215434 respectively.</a:t>
            </a:r>
          </a:p>
          <a:p>
            <a:pPr marL="0" indent="0">
              <a:buNone/>
            </a:pPr>
            <a:endParaRPr lang="en-IN" sz="3600" b="1" dirty="0"/>
          </a:p>
          <a:p>
            <a:r>
              <a:rPr lang="en-IN" sz="3600" b="1" dirty="0"/>
              <a:t>In most of the states there are more male graduates than female graduates.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34D1D-3DFB-455E-AF7C-2DDEC641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20</a:t>
            </a:fld>
            <a:endParaRPr lang="en-US" noProof="0" dirty="0"/>
          </a:p>
        </p:txBody>
      </p:sp>
      <p:pic>
        <p:nvPicPr>
          <p:cNvPr id="6" name="Picture 5" descr="A blue and white boat sitting next to a body of water&#10;&#10;Description automatically generated">
            <a:extLst>
              <a:ext uri="{FF2B5EF4-FFF2-40B4-BE49-F238E27FC236}">
                <a16:creationId xmlns:a16="http://schemas.microsoft.com/office/drawing/2014/main" id="{6F5DCD20-DEE4-42D8-ACD8-9493134CA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172" y="220719"/>
            <a:ext cx="3672114" cy="17363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01333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98D7-A420-4151-A63C-0565DCB59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82" y="-346"/>
            <a:ext cx="10515600" cy="1325563"/>
          </a:xfrm>
        </p:spPr>
        <p:txBody>
          <a:bodyPr/>
          <a:lstStyle/>
          <a:p>
            <a:r>
              <a:rPr lang="en-IN" dirty="0"/>
              <a:t>Which state is most preferred for graduation?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DBA3C1-7EA3-48BB-A25E-1B2229FD8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5217"/>
            <a:ext cx="8888896" cy="51676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F208F-CFEA-4F3D-965C-A15EAA1E2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0408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85F68-E50D-423D-822A-A3AC9991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2B14A-2D5E-46C0-A471-16753AC1B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3200" b="1" dirty="0"/>
              <a:t>Maharashtra is the most preferred state for education as most of the graduates are from Maharashtra that is 5266151. </a:t>
            </a:r>
          </a:p>
          <a:p>
            <a:endParaRPr lang="en-IN" sz="3200" b="1" dirty="0"/>
          </a:p>
          <a:p>
            <a:endParaRPr lang="en-IN" sz="3200" b="1" dirty="0"/>
          </a:p>
          <a:p>
            <a:r>
              <a:rPr lang="en-IN" sz="3200" b="1" dirty="0"/>
              <a:t>Other cities followed by Maharashtra are Uttar Pradesh, Andhra Pradesh, West Bengal, Karnataka, NCT of Delhi, Tamil Nadu, Gujarat, Madhya Pradesh, and Rajasthan.</a:t>
            </a:r>
          </a:p>
          <a:p>
            <a:endParaRPr lang="en-IN" sz="3200" b="1" dirty="0"/>
          </a:p>
          <a:p>
            <a:endParaRPr lang="en-IN" sz="3200" b="1" dirty="0"/>
          </a:p>
          <a:p>
            <a:endParaRPr lang="en-IN" sz="3200" b="1" dirty="0"/>
          </a:p>
          <a:p>
            <a:endParaRPr lang="en-IN" sz="3200" b="1" dirty="0"/>
          </a:p>
          <a:p>
            <a:endParaRPr lang="en-IN" sz="3200" b="1" dirty="0"/>
          </a:p>
          <a:p>
            <a:pPr marL="0" indent="0">
              <a:buNone/>
            </a:pPr>
            <a:endParaRPr lang="en-IN" sz="3200" b="1" dirty="0"/>
          </a:p>
          <a:p>
            <a:endParaRPr lang="en-IN" sz="3200" b="1" dirty="0"/>
          </a:p>
          <a:p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EAF40-49D5-4C43-A514-3DC53CB0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22</a:t>
            </a:fld>
            <a:endParaRPr lang="en-US" noProof="0" dirty="0"/>
          </a:p>
        </p:txBody>
      </p:sp>
      <p:pic>
        <p:nvPicPr>
          <p:cNvPr id="6" name="Picture 5" descr="A picture containing outdoor, building, clock, tower&#10;&#10;Description automatically generated">
            <a:extLst>
              <a:ext uri="{FF2B5EF4-FFF2-40B4-BE49-F238E27FC236}">
                <a16:creationId xmlns:a16="http://schemas.microsoft.com/office/drawing/2014/main" id="{E9877CB9-EA57-4100-8C11-E6135CE36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343" y="111125"/>
            <a:ext cx="2426979" cy="1714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47770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42F8F-0756-47FD-9EF9-6C18C3CB1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Which state is listed top by the number of cities in 500?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C2A685-8BE9-47C7-B788-78883612B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009" y="1690688"/>
            <a:ext cx="10312791" cy="43584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04BED-981A-4A89-8F3C-8575560C3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3251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E70A-0C64-44BE-BA96-7908DDE4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A7687-4433-4096-8088-47F49269F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b="1" dirty="0"/>
              <a:t>Uttar Pradesh has most no. of cities in top 500 and the reason is obvious as it has most of it’s cities with more than 1 lakh population.</a:t>
            </a:r>
          </a:p>
          <a:p>
            <a:pPr marL="0" indent="0">
              <a:buNone/>
            </a:pPr>
            <a:endParaRPr lang="en-IN" sz="3200" b="1" dirty="0"/>
          </a:p>
          <a:p>
            <a:r>
              <a:rPr lang="en-IN" sz="3200" b="1" dirty="0"/>
              <a:t>Other cities followed by Uttar Pradesh are West Bengal, Maharashtra, Andhra Pradesh, Tamil Nadu, Madhya Pradesh, Gujarat, Rajasthan, Bihar, Karnataka.</a:t>
            </a:r>
          </a:p>
          <a:p>
            <a:endParaRPr lang="en-IN" sz="3200" b="1" dirty="0"/>
          </a:p>
          <a:p>
            <a:endParaRPr lang="en-IN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62AF4-AF4B-4ED3-BA61-6540878BB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24</a:t>
            </a:fld>
            <a:endParaRPr lang="en-US" noProof="0" dirty="0"/>
          </a:p>
        </p:txBody>
      </p:sp>
      <p:pic>
        <p:nvPicPr>
          <p:cNvPr id="6" name="Picture 5" descr="A picture containing outdoor, grass, building, water&#10;&#10;Description automatically generated">
            <a:extLst>
              <a:ext uri="{FF2B5EF4-FFF2-40B4-BE49-F238E27FC236}">
                <a16:creationId xmlns:a16="http://schemas.microsoft.com/office/drawing/2014/main" id="{8C0485F5-AA5D-40FE-A7DC-AFD90C37E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444" y="214312"/>
            <a:ext cx="2864556" cy="16113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74004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05593-07B9-41ED-B989-9380DD6FE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Which are the top 10 undeveloped states?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D5D617-C756-4102-9579-A81881C28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806" y="1927273"/>
            <a:ext cx="10354994" cy="44172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32CEF-8FBE-4FCC-A866-7E33BD653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0288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61FF0-4A3B-440D-AF6D-F9A995A5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757AF-0A3B-41A3-9FFD-C0316BF7E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b="1" dirty="0"/>
              <a:t>Andaman and Nicobar has least no. of graduates that is 12420 and reason for it is that the terrain and weather at this place is difficult.</a:t>
            </a:r>
          </a:p>
          <a:p>
            <a:endParaRPr lang="en-IN" sz="3200" b="1" dirty="0"/>
          </a:p>
          <a:p>
            <a:r>
              <a:rPr lang="en-IN" sz="3200" b="1" dirty="0"/>
              <a:t>Other states followed by Andaman and Nicobar are Nagaland, Meghalaya, Mizoram, Himachal Pradesh, Tripura, Manipur, Puducherry, Chandigarh, and Assam.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439B7-3D21-41D9-8EFA-B20C67E5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26</a:t>
            </a:fld>
            <a:endParaRPr lang="en-US" noProof="0" dirty="0"/>
          </a:p>
        </p:txBody>
      </p:sp>
      <p:pic>
        <p:nvPicPr>
          <p:cNvPr id="6" name="Picture 5" descr="A body of water&#10;&#10;Description automatically generated">
            <a:extLst>
              <a:ext uri="{FF2B5EF4-FFF2-40B4-BE49-F238E27FC236}">
                <a16:creationId xmlns:a16="http://schemas.microsoft.com/office/drawing/2014/main" id="{76A6747D-EEAF-47FC-AC42-96D8216A7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073" y="11680"/>
            <a:ext cx="3493927" cy="18139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453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CAC2D-7CCC-45BD-86F2-805C7C3FB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Which Indian cities have the best sex ratio in the top 500 Indian cities?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7481A2-C6B7-4416-B28E-DD9415C9D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3884"/>
            <a:ext cx="10415953" cy="44389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9A9BD-A62A-4B82-A2D4-444CBDB6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89475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BE2D2-3158-4F9B-8E84-486DD814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2966A-60D9-49F9-BA1E-9C3640206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b="1" dirty="0"/>
              <a:t>Aurangabad in Maharashtra has the best sex ratio that is 1823, it is followed by Kozhikode, Kollam, Thrissur, Alappuzha, Thiruvananthapuram, Imphal, Palakkad, Kakinada, Puducherry.</a:t>
            </a:r>
          </a:p>
          <a:p>
            <a:endParaRPr lang="en-IN" sz="3200" b="1" dirty="0"/>
          </a:p>
          <a:p>
            <a:r>
              <a:rPr lang="en-IN" sz="3200" b="1" dirty="0"/>
              <a:t>All the cities in top 10 are from South India.</a:t>
            </a:r>
          </a:p>
          <a:p>
            <a:endParaRPr lang="en-IN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9FDD5-AADC-438F-8239-BF4974A14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28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08EB1-1C40-4B12-8380-7F954CCF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520" y="40028"/>
            <a:ext cx="3568280" cy="1714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39786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5E9705-C0EC-4923-B500-6D4D6E031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03" y="17564"/>
            <a:ext cx="12192000" cy="6858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AKASH PUNDIR</a:t>
            </a: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45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pundirakash@outlook.com</a:t>
            </a: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45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842-796-6993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 bwMode="ltGray"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38200" y="1701559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  <p:pic>
        <p:nvPicPr>
          <p:cNvPr id="11" name="Graphic 10" descr="Person icon">
            <a:extLst>
              <a:ext uri="{FF2B5EF4-FFF2-40B4-BE49-F238E27FC236}">
                <a16:creationId xmlns:a16="http://schemas.microsoft.com/office/drawing/2014/main" id="{623730AD-04DB-4D31-90B9-486007BC4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237" y="3470503"/>
            <a:ext cx="342900" cy="352425"/>
          </a:xfrm>
          <a:prstGeom prst="rect">
            <a:avLst/>
          </a:prstGeom>
        </p:spPr>
      </p:pic>
      <p:pic>
        <p:nvPicPr>
          <p:cNvPr id="12" name="Graphic 11" descr="Mail icon">
            <a:extLst>
              <a:ext uri="{FF2B5EF4-FFF2-40B4-BE49-F238E27FC236}">
                <a16:creationId xmlns:a16="http://schemas.microsoft.com/office/drawing/2014/main" id="{A19DD78C-1BBA-435D-AB9C-910A5A3B50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37" y="3965704"/>
            <a:ext cx="342900" cy="342900"/>
          </a:xfrm>
          <a:prstGeom prst="rect">
            <a:avLst/>
          </a:prstGeom>
        </p:spPr>
      </p:pic>
      <p:pic>
        <p:nvPicPr>
          <p:cNvPr id="13" name="Graphic 12" descr="Phone icon">
            <a:extLst>
              <a:ext uri="{FF2B5EF4-FFF2-40B4-BE49-F238E27FC236}">
                <a16:creationId xmlns:a16="http://schemas.microsoft.com/office/drawing/2014/main" id="{E1FE68E0-BC77-4B86-BF40-6A4FF5062F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5237" y="4451380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49164-38B5-4D46-A967-9A71F0978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EE24B5-652C-4DB5-B7C3-B5BBEC1280B1}" type="slidenum">
              <a:rPr lang="en-US" noProof="0" smtClean="0"/>
              <a:pPr>
                <a:spcAft>
                  <a:spcPts val="600"/>
                </a:spcAft>
              </a:pPr>
              <a:t>3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AE236-F125-415B-A40D-4D15B1E50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IN" sz="4400" dirty="0"/>
              <a:t>DATA SOURCE</a:t>
            </a:r>
          </a:p>
        </p:txBody>
      </p:sp>
      <p:pic>
        <p:nvPicPr>
          <p:cNvPr id="6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189E199F-A6A4-45C2-A749-B371FB82FF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9523"/>
            <a:ext cx="5181600" cy="1994916"/>
          </a:xfrm>
          <a:prstGeom prst="rect">
            <a:avLst/>
          </a:prstGeom>
          <a:noFill/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58443608-81E7-486B-9F75-F91C36E00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5802" y="2006126"/>
            <a:ext cx="5181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7030A0"/>
                </a:solidFill>
              </a:rPr>
              <a:t>KAGGLE</a:t>
            </a:r>
            <a:r>
              <a:rPr lang="en-US" sz="2800" dirty="0">
                <a:solidFill>
                  <a:srgbClr val="7030A0"/>
                </a:solidFill>
              </a:rPr>
              <a:t> is an online community of data scientists and machine learners, owned by Google. Kaggle allows users to find and publish data sets, explore and build models in a web-based data-science environment, work with other data scientists.</a:t>
            </a:r>
          </a:p>
        </p:txBody>
      </p:sp>
    </p:spTree>
    <p:extLst>
      <p:ext uri="{BB962C8B-B14F-4D97-AF65-F5344CB8AC3E}">
        <p14:creationId xmlns:p14="http://schemas.microsoft.com/office/powerpoint/2010/main" val="445420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770C-0F61-4E11-9401-0EBD7BB82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91902" y="1825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                                    ABOUT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63B93-F7C5-4B83-B6EB-BD7BA7A56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040" y="1823564"/>
            <a:ext cx="7073348" cy="4351338"/>
          </a:xfrm>
        </p:spPr>
        <p:txBody>
          <a:bodyPr/>
          <a:lstStyle/>
          <a:p>
            <a:r>
              <a:rPr lang="en-IN" sz="4000" b="1" dirty="0">
                <a:solidFill>
                  <a:srgbClr val="0070C0"/>
                </a:solidFill>
              </a:rPr>
              <a:t>This dataset is a created by merging two datasets, ‘Census 2011 of Indian Cities’ and ‘City wise number of graduates from Census 2011’.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1BB7A-1C18-4036-9CBF-C63AC7EDD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4</a:t>
            </a:fld>
            <a:endParaRPr lang="en-US" noProof="0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DE13D9-B376-4767-ADD3-6B13BAC68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29661" y="1533862"/>
            <a:ext cx="6620481" cy="40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77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F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DC1BBB-5B7B-414D-A232-0E0E2F81E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IN" dirty="0"/>
              <a:t>1.ETL PROCESS</a:t>
            </a:r>
          </a:p>
        </p:txBody>
      </p:sp>
      <p:pic>
        <p:nvPicPr>
          <p:cNvPr id="12" name="Picture 11" descr="ETL diagram">
            <a:extLst>
              <a:ext uri="{FF2B5EF4-FFF2-40B4-BE49-F238E27FC236}">
                <a16:creationId xmlns:a16="http://schemas.microsoft.com/office/drawing/2014/main" id="{99FE4F46-56FE-4769-8A1F-070ABF163A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423954"/>
            <a:ext cx="10515600" cy="3154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BCF81-3E0A-4E1A-92E2-C2BEA113D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EE24B5-652C-4DB5-B7C3-B5BBEC1280B1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44409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5C1D-DD6F-47AA-83D2-70AFE911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IN" dirty="0"/>
              <a:t>1.1 REMOVING UNWANTED COULUMNS FROM DATASET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C244B4-1BB1-41FB-A406-0F438DD732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93109" y="1690688"/>
            <a:ext cx="7252230" cy="43513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E8D2BB-3D75-4BCE-AFC7-2C082087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EE24B5-652C-4DB5-B7C3-B5BBEC1280B1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807569-D37C-4219-A0D4-EC06F6AD26B7}"/>
              </a:ext>
            </a:extLst>
          </p:cNvPr>
          <p:cNvSpPr txBox="1"/>
          <p:nvPr/>
        </p:nvSpPr>
        <p:spPr>
          <a:xfrm>
            <a:off x="838200" y="6357464"/>
            <a:ext cx="1009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*</a:t>
            </a:r>
            <a:r>
              <a:rPr lang="en-IN" b="1" dirty="0"/>
              <a:t>HIGHLIGHTED COLUMNS ARE NOT NECESSARY FOR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9859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DA3DD-BFE2-45E8-93A1-85B66DE6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509949D-3F43-4640-A49D-448DC35A8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963"/>
            <a:ext cx="10515600" cy="1325563"/>
          </a:xfrm>
        </p:spPr>
        <p:txBody>
          <a:bodyPr/>
          <a:lstStyle/>
          <a:p>
            <a:r>
              <a:rPr lang="en-IN" dirty="0"/>
              <a:t>1.2 GIVING PROPER NAMES TO COLUMNS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5D5C257-3568-4CF6-A9E7-94E5734AFF9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17206"/>
            <a:ext cx="10167646" cy="70550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724CEC-40BA-453B-AB50-2CDEF902F77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58152"/>
            <a:ext cx="10167646" cy="70550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8FD20F-5DD9-4158-B03E-EF622AFBA0DC}"/>
              </a:ext>
            </a:extLst>
          </p:cNvPr>
          <p:cNvSpPr txBox="1"/>
          <p:nvPr/>
        </p:nvSpPr>
        <p:spPr>
          <a:xfrm>
            <a:off x="3882887" y="2928730"/>
            <a:ext cx="371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4">
                    <a:lumMod val="50000"/>
                  </a:schemeClr>
                </a:solidFill>
              </a:rPr>
              <a:t>Before removing punctuation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207BD6-A0D7-4B28-A484-291CCE7C1870}"/>
              </a:ext>
            </a:extLst>
          </p:cNvPr>
          <p:cNvSpPr txBox="1"/>
          <p:nvPr/>
        </p:nvSpPr>
        <p:spPr>
          <a:xfrm>
            <a:off x="4068417" y="5548324"/>
            <a:ext cx="3313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4">
                    <a:lumMod val="50000"/>
                  </a:schemeClr>
                </a:solidFill>
              </a:rPr>
              <a:t>After removing punctuation</a:t>
            </a:r>
          </a:p>
        </p:txBody>
      </p:sp>
    </p:spTree>
    <p:extLst>
      <p:ext uri="{BB962C8B-B14F-4D97-AF65-F5344CB8AC3E}">
        <p14:creationId xmlns:p14="http://schemas.microsoft.com/office/powerpoint/2010/main" val="4037333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88964-159A-42A0-85CF-724D690F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ANALYSIS ON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0A331-95A2-46E0-987E-ACC41A949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8</a:t>
            </a:fld>
            <a:endParaRPr lang="en-US" noProof="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8FB0D02-F839-4BAA-8441-72F2BD113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77" y="1825624"/>
            <a:ext cx="8150088" cy="4826967"/>
          </a:xfrm>
        </p:spPr>
      </p:pic>
    </p:spTree>
    <p:extLst>
      <p:ext uri="{BB962C8B-B14F-4D97-AF65-F5344CB8AC3E}">
        <p14:creationId xmlns:p14="http://schemas.microsoft.com/office/powerpoint/2010/main" val="1486445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3E78-64F6-43B7-9B5A-AECBF18B5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IN" dirty="0"/>
              <a:t>2  Which top 10 cities are most preferred by female students for graduation?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E2B43-3428-4D72-9B12-91524EE6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EE24B5-652C-4DB5-B7C3-B5BBEC1280B1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3CB9A-DD4F-4F83-BD82-DAD23281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40" y="2313696"/>
            <a:ext cx="7684990" cy="3373608"/>
          </a:xfrm>
          <a:prstGeom prst="rect">
            <a:avLst/>
          </a:prstGeom>
        </p:spPr>
      </p:pic>
      <p:pic>
        <p:nvPicPr>
          <p:cNvPr id="2050" name="Picture 2" descr="Image result for FEMALE EDUCATION CLIPART">
            <a:extLst>
              <a:ext uri="{FF2B5EF4-FFF2-40B4-BE49-F238E27FC236}">
                <a16:creationId xmlns:a16="http://schemas.microsoft.com/office/drawing/2014/main" id="{BB6567DF-BC65-4407-B0C6-E31D24C9B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510" y="2686050"/>
            <a:ext cx="3346450" cy="26289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50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188392_Professional services pitch deck_SL_V1.potx" id="{A16A60D7-542B-43C6-BB27-7BA8168B4019}" vid="{8C6CFC53-4DED-4518-8264-5814B6A371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1946EF-A3EA-4ECB-8D9A-56C36FFF4075}">
  <ds:schemaRefs>
    <ds:schemaRef ds:uri="16c05727-aa75-4e4a-9b5f-8a80a1165891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71af3243-3dd4-4a8d-8c0d-dd76da1f02a5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784</Words>
  <Application>Microsoft Office PowerPoint</Application>
  <PresentationFormat>Widescreen</PresentationFormat>
  <Paragraphs>106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Arial </vt:lpstr>
      <vt:lpstr>Calibri</vt:lpstr>
      <vt:lpstr>Gill Sans MT</vt:lpstr>
      <vt:lpstr>Office Theme</vt:lpstr>
      <vt:lpstr>CENSUS DECODED</vt:lpstr>
      <vt:lpstr>What is Data Analysis?</vt:lpstr>
      <vt:lpstr>DATA SOURCE</vt:lpstr>
      <vt:lpstr>                                    ABOUT DATASET</vt:lpstr>
      <vt:lpstr>1.ETL PROCESS</vt:lpstr>
      <vt:lpstr>1.1 REMOVING UNWANTED COULUMNS FROM DATASET </vt:lpstr>
      <vt:lpstr>1.2 GIVING PROPER NAMES TO COLUMNS</vt:lpstr>
      <vt:lpstr>                    ANALYSIS ON DATASET</vt:lpstr>
      <vt:lpstr>2  Which top 10 cities are most preferred by female students for graduation?</vt:lpstr>
      <vt:lpstr>CONCLUSION</vt:lpstr>
      <vt:lpstr>Which city emphasizes most on the education of children?</vt:lpstr>
      <vt:lpstr>Conclusion</vt:lpstr>
      <vt:lpstr>How many graduates are there in the top 10 most populous cities?</vt:lpstr>
      <vt:lpstr>Conclusion</vt:lpstr>
      <vt:lpstr>Comparison of Male and Female population across different states.</vt:lpstr>
      <vt:lpstr>Conclusion</vt:lpstr>
      <vt:lpstr>Which are the top 10 Indian cities with the best child sex ratio ?</vt:lpstr>
      <vt:lpstr>Conclusion</vt:lpstr>
      <vt:lpstr>Comparison of male vs female graduates in state.</vt:lpstr>
      <vt:lpstr>Conclusion</vt:lpstr>
      <vt:lpstr>Which state is most preferred for graduation?</vt:lpstr>
      <vt:lpstr>Conclusion</vt:lpstr>
      <vt:lpstr>Which state is listed top by the number of cities in 500?</vt:lpstr>
      <vt:lpstr>Conclusion</vt:lpstr>
      <vt:lpstr>Which are the top 10 undeveloped states?</vt:lpstr>
      <vt:lpstr>Conclusion</vt:lpstr>
      <vt:lpstr>Which Indian cities have the best sex ratio in the top 500 Indian cities?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2019-11-18T08:50:13Z</dcterms:created>
  <dcterms:modified xsi:type="dcterms:W3CDTF">2023-05-25T12:15:54Z</dcterms:modified>
</cp:coreProperties>
</file>